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7" r:id="rId2"/>
    <p:sldId id="267" r:id="rId3"/>
    <p:sldId id="270" r:id="rId4"/>
    <p:sldId id="269" r:id="rId5"/>
    <p:sldId id="279" r:id="rId6"/>
    <p:sldId id="273" r:id="rId7"/>
    <p:sldId id="278" r:id="rId8"/>
    <p:sldId id="281" r:id="rId9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dro99alves@gmail.com" initials="p" lastIdx="1" clrIdx="0">
    <p:extLst>
      <p:ext uri="{19B8F6BF-5375-455C-9EA6-DF929625EA0E}">
        <p15:presenceInfo xmlns:p15="http://schemas.microsoft.com/office/powerpoint/2012/main" userId="6f4350cbdc8c96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4" autoAdjust="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8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62" b="0" i="0" u="none" strike="noStrike" kern="1200" spc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noProof="1"/>
              <a:t>Qnt.</a:t>
            </a:r>
            <a:r>
              <a:rPr lang="en-US" baseline="0" noProof="1"/>
              <a:t> Movimento</a:t>
            </a:r>
            <a:endParaRPr lang="en-US" noProof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62" b="0" i="0" u="none" strike="noStrike" kern="1200" spc="0" baseline="0" noProof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Folha1!$B$1</c:f>
              <c:strCache>
                <c:ptCount val="1"/>
                <c:pt idx="0">
                  <c:v>Fecho da Mão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Folha1!$A$2:$A$5</c:f>
              <c:strCache>
                <c:ptCount val="4"/>
                <c:pt idx="0">
                  <c:v>Norte</c:v>
                </c:pt>
                <c:pt idx="1">
                  <c:v>Sul</c:v>
                </c:pt>
                <c:pt idx="2">
                  <c:v>Este</c:v>
                </c:pt>
                <c:pt idx="3">
                  <c:v>Oeste</c:v>
                </c:pt>
              </c:strCache>
            </c:strRef>
          </c:cat>
          <c:val>
            <c:numRef>
              <c:f>Folha1!$B$2:$B$5</c:f>
              <c:numCache>
                <c:formatCode>General</c:formatCode>
                <c:ptCount val="4"/>
                <c:pt idx="0">
                  <c:v>3</c:v>
                </c:pt>
                <c:pt idx="1">
                  <c:v>0</c:v>
                </c:pt>
                <c:pt idx="2">
                  <c:v>4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08-49B9-A485-7CFC54B3D9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2856943"/>
        <c:axId val="61678991"/>
      </c:barChart>
      <c:catAx>
        <c:axId val="15328569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678991"/>
        <c:crosses val="autoZero"/>
        <c:auto val="1"/>
        <c:lblAlgn val="ctr"/>
        <c:lblOffset val="100"/>
        <c:noMultiLvlLbl val="0"/>
      </c:catAx>
      <c:valAx>
        <c:axId val="61678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28569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654D14-1B50-4735-9C0F-50BD26243867}" type="datetime1">
              <a:rPr lang="pt-PT" smtClean="0"/>
              <a:t>10/03/2020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9E09C0A-43AB-4D83-8936-AE09CC6139E6}" type="datetime1">
              <a:rPr lang="pt-PT" noProof="0" smtClean="0"/>
              <a:t>10/03/2020</a:t>
            </a:fld>
            <a:endParaRPr lang="pt-PT" noProof="0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 dirty="0"/>
              <a:t>Clique para editar os Estilos de título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322CDD-9D6C-4F63-9EC2-648226624108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7364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72718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07061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84519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94489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de subtítulo do Modelo Global</a:t>
            </a:r>
            <a:endParaRPr lang="pt-PT" noProof="0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 dirty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E91417-18D2-4A41-85F6-2C7DA588AC21}" type="datetime1">
              <a:rPr lang="pt-PT" noProof="0" smtClean="0"/>
              <a:t>10/03/2020</a:t>
            </a:fld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 rtlCol="0"/>
          <a:lstStyle/>
          <a:p>
            <a:pPr rtl="0"/>
            <a:r>
              <a:rPr lang="pt-PT"/>
              <a:t>Clique para editar o estilo de título do Modelo Global</a:t>
            </a:r>
            <a:endParaRPr lang="pt-PT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 rtlCol="0"/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dirty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D557A6-C7C1-4F81-93E2-3BBF68465E54}" type="datetime1">
              <a:rPr lang="pt-PT" smtClean="0"/>
              <a:t>10/03/2020</a:t>
            </a:fld>
            <a:endParaRPr lang="pt-PT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 dirty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CEC839-982B-4D21-8FAF-DF345AE31BF1}" type="datetime1">
              <a:rPr lang="pt-PT" noProof="0" smtClean="0"/>
              <a:t>10/03/2020</a:t>
            </a:fld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9" name="Retângulo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 dirty="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 dirty="0"/>
              <a:t>Adicione um rodapé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99607A-C36F-4618-AFAF-BB5E787A5CB6}" type="datetime1">
              <a:rPr lang="pt-PT" noProof="0" smtClean="0"/>
              <a:t>10/03/2020</a:t>
            </a:fld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 dirty="0"/>
              <a:t>Adicione um rodapé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6BDB58-9009-41A4-803B-AF046C0737B2}" type="datetime1">
              <a:rPr lang="pt-PT" noProof="0" smtClean="0"/>
              <a:t>10/03/2020</a:t>
            </a:fld>
            <a:endParaRPr lang="pt-PT" noProof="0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 dirty="0"/>
              <a:t>Adicione um rodapé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E45255-6416-44F2-BC67-83A78F17B8D8}" type="datetime1">
              <a:rPr lang="pt-PT" noProof="0" smtClean="0"/>
              <a:t>10/03/2020</a:t>
            </a:fld>
            <a:endParaRPr lang="pt-PT" noProof="0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 dirty="0"/>
              <a:t>Adicione um rodapé</a:t>
            </a:r>
          </a:p>
        </p:txBody>
      </p:sp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E3524E-2B1C-41BA-B367-F3348B9471A3}" type="datetime1">
              <a:rPr lang="pt-PT" noProof="0" smtClean="0"/>
              <a:t>10/03/2020</a:t>
            </a:fld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10" name="Retângulo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 dirty="0"/>
              <a:t>Adicione um rodapé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A7278B-0DB9-419E-991C-0DCB2C2212FE}" type="datetime1">
              <a:rPr lang="pt-PT" noProof="0" smtClean="0"/>
              <a:t>10/03/2020</a:t>
            </a:fld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a Imagem 2" descr="Um marcador de posição vazio para adicionar uma imagem. Clique no marcador de posição e selecione a imagem que pretende adicionar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  <a:endParaRPr lang="pt-PT" noProof="0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 dirty="0"/>
              <a:t>Adicione um rodapé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40DF38-CCEA-4CBD-B547-1A3949FBABB4}" type="datetime1">
              <a:rPr lang="pt-PT" noProof="0" smtClean="0"/>
              <a:t>10/03/2020</a:t>
            </a:fld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PT" noProof="0" smtClean="0"/>
              <a:t>‹nº›</a:t>
            </a:fld>
            <a:endParaRPr lang="pt-PT" noProof="0" dirty="0"/>
          </a:p>
        </p:txBody>
      </p:sp>
      <p:sp>
        <p:nvSpPr>
          <p:cNvPr id="11" name="Retângulo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PT" noProof="0" dirty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 dirty="0"/>
              <a:t>Clique para editar os Estilos de título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 dirty="0"/>
              <a:t>Adicione um rodapé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157A951D-D2C2-4AA4-80AE-D9281AA21BEE}" type="datetime1">
              <a:rPr lang="pt-PT" noProof="0" smtClean="0"/>
              <a:t>10/03/2020</a:t>
            </a:fld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31375A4-56A4-47D6-9801-1991572033F7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a.pt/essua/page/2055" TargetMode="External"/><Relationship Id="rId2" Type="http://schemas.openxmlformats.org/officeDocument/2006/relationships/hyperlink" Target="https://www.researchgate.net/figure/Echocardiograms-with-superimposed-motion-information-after-infarction-a-Estimated_fig9_7912406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453546" y="-95825"/>
            <a:ext cx="10058400" cy="1854200"/>
          </a:xfrm>
        </p:spPr>
        <p:txBody>
          <a:bodyPr rtlCol="0"/>
          <a:lstStyle/>
          <a:p>
            <a:pPr algn="ctr" rtl="0"/>
            <a:r>
              <a:rPr lang="en-GB" dirty="0"/>
              <a:t>UltraSound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-1777826" y="1958791"/>
            <a:ext cx="10058400" cy="365760"/>
          </a:xfrm>
        </p:spPr>
        <p:txBody>
          <a:bodyPr rtlCol="0"/>
          <a:lstStyle/>
          <a:p>
            <a:pPr algn="ctr" rtl="0"/>
            <a:r>
              <a:rPr lang="pt-PT" dirty="0">
                <a:solidFill>
                  <a:schemeClr val="accent1">
                    <a:lumMod val="75000"/>
                  </a:schemeClr>
                </a:solidFill>
              </a:rPr>
              <a:t>Fase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de </a:t>
            </a:r>
            <a:r>
              <a:rPr lang="pt-PT" dirty="0">
                <a:solidFill>
                  <a:schemeClr val="accent1">
                    <a:lumMod val="75000"/>
                  </a:schemeClr>
                </a:solidFill>
              </a:rPr>
              <a:t>Elaboração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E92A932-8F5B-4EBD-B0EF-813ED64CEB0A}"/>
              </a:ext>
            </a:extLst>
          </p:cNvPr>
          <p:cNvSpPr txBox="1"/>
          <p:nvPr/>
        </p:nvSpPr>
        <p:spPr>
          <a:xfrm>
            <a:off x="8280574" y="3539626"/>
            <a:ext cx="314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Grupo 6: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Bruno Caseiro, 88804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Cátia Azevedo, 80316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Henrique Silva, 88857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João Abrantes, 79987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Pedro Alves, 88861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Ruben Menino, 89185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92900"/>
            <a:ext cx="9601200" cy="1143000"/>
          </a:xfrm>
        </p:spPr>
        <p:txBody>
          <a:bodyPr rtlCol="0"/>
          <a:lstStyle/>
          <a:p>
            <a:pPr algn="ctr" rtl="0"/>
            <a:r>
              <a:rPr lang="pt-PT" dirty="0"/>
              <a:t>OBJETIVOS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295400" y="1553227"/>
            <a:ext cx="9601200" cy="4515633"/>
          </a:xfrm>
        </p:spPr>
        <p:txBody>
          <a:bodyPr rtlCol="0"/>
          <a:lstStyle/>
          <a:p>
            <a:pPr rtl="0"/>
            <a:r>
              <a:rPr lang="pt-PT" dirty="0"/>
              <a:t>Pretende-se desenvolver uma plataforma que:</a:t>
            </a:r>
          </a:p>
          <a:p>
            <a:pPr lvl="1"/>
            <a:r>
              <a:rPr lang="pt-PT" dirty="0"/>
              <a:t>Faça a aquisição e mostragem de vídeo ecográfico em tempo real.</a:t>
            </a:r>
          </a:p>
          <a:p>
            <a:pPr lvl="1"/>
            <a:r>
              <a:rPr lang="pt-PT" dirty="0"/>
              <a:t>Faça o seguimento do nervo mediano.</a:t>
            </a:r>
          </a:p>
          <a:p>
            <a:pPr lvl="1"/>
            <a:r>
              <a:rPr lang="pt-PT" dirty="0"/>
              <a:t>Consoante o movimento do mesmo, mostre os vetores associados.</a:t>
            </a:r>
          </a:p>
          <a:p>
            <a:pPr lvl="1"/>
            <a:r>
              <a:rPr lang="pt-PT" dirty="0"/>
              <a:t>Reúna toda a informação, (ex. direção, intensidade do movimento) e mostre a mesma num histograma, para que depois possa ser analisada por um profissional de saúde.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E376328C-B6D4-4AC9-8889-EF3508C09C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0748709"/>
              </p:ext>
            </p:extLst>
          </p:nvPr>
        </p:nvGraphicFramePr>
        <p:xfrm>
          <a:off x="3004574" y="3868347"/>
          <a:ext cx="6182851" cy="2200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3020" y="9394"/>
            <a:ext cx="9601200" cy="1143000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rtl="0"/>
            <a:r>
              <a:rPr lang="pt-PT" dirty="0"/>
              <a:t>Trabalho relacionado(SOA)</a:t>
            </a:r>
          </a:p>
        </p:txBody>
      </p:sp>
      <p:pic>
        <p:nvPicPr>
          <p:cNvPr id="1026" name="Picture 2" descr="Resultado de imagem para Ventriculo movimento lucas kanade">
            <a:extLst>
              <a:ext uri="{FF2B5EF4-FFF2-40B4-BE49-F238E27FC236}">
                <a16:creationId xmlns:a16="http://schemas.microsoft.com/office/drawing/2014/main" id="{34D11755-AC17-40EB-B129-B6E2E263A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6" r="-2" b="-2"/>
          <a:stretch/>
        </p:blipFill>
        <p:spPr bwMode="auto">
          <a:xfrm>
            <a:off x="1295400" y="1349636"/>
            <a:ext cx="4566781" cy="398058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Marcador de Posição de Conteúdo 2"/>
          <p:cNvSpPr>
            <a:spLocks noGrp="1"/>
          </p:cNvSpPr>
          <p:nvPr>
            <p:ph sz="half" idx="2"/>
          </p:nvPr>
        </p:nvSpPr>
        <p:spPr>
          <a:xfrm>
            <a:off x="6329820" y="1370012"/>
            <a:ext cx="4724400" cy="411797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pt-PT" dirty="0"/>
              <a:t>Nos hospitais, associado à sístole e diástole ventricular(ecocardiograma).</a:t>
            </a:r>
          </a:p>
          <a:p>
            <a:pPr rtl="0"/>
            <a:r>
              <a:rPr lang="pt-PT" dirty="0"/>
              <a:t>Servem para facilitar a observação.</a:t>
            </a:r>
          </a:p>
          <a:p>
            <a:pPr rtl="0"/>
            <a:r>
              <a:rPr lang="pt-PT" dirty="0"/>
              <a:t>Não há nenhum trabalho relacionado com um órgão que possa sofrer torção e deformação.</a:t>
            </a:r>
          </a:p>
          <a:p>
            <a:pPr rtl="0"/>
            <a:r>
              <a:rPr lang="pt-PT" dirty="0"/>
              <a:t>Reunião de dados associados ao movimento para análise.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DBCA93-5D3B-4D1F-8143-51DBDA07EC19}"/>
              </a:ext>
            </a:extLst>
          </p:cNvPr>
          <p:cNvSpPr txBox="1"/>
          <p:nvPr/>
        </p:nvSpPr>
        <p:spPr>
          <a:xfrm>
            <a:off x="1295399" y="5487987"/>
            <a:ext cx="48006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Echocardiograms with superimposed motion information after infarction. (a) Estimated velocity field during systole. (b) Color-coded radial velocity during systole. (c) Velocity field during diastole. (d) Color-coded radial velocity during diastole.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rtl="0"/>
            <a:r>
              <a:rPr lang="pt-PT" dirty="0"/>
              <a:t>Recolha de Requisitos 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pt-PT" dirty="0"/>
              <a:t>Ida à Essua(Escola de Saúde).</a:t>
            </a:r>
          </a:p>
          <a:p>
            <a:pPr rtl="0"/>
            <a:r>
              <a:rPr lang="pt-PT" dirty="0"/>
              <a:t>Ida ao Hospital de Gaia.</a:t>
            </a:r>
          </a:p>
          <a:p>
            <a:pPr rtl="0"/>
            <a:r>
              <a:rPr lang="pt-PT" dirty="0"/>
              <a:t>Bibliografia relacionada com o assunto recomendada pelo nosso mentor.</a:t>
            </a:r>
          </a:p>
        </p:txBody>
      </p:sp>
      <p:pic>
        <p:nvPicPr>
          <p:cNvPr id="1026" name="Picture 2" descr="Resultado de imagem para essua centro de saude">
            <a:extLst>
              <a:ext uri="{FF2B5EF4-FFF2-40B4-BE49-F238E27FC236}">
                <a16:creationId xmlns:a16="http://schemas.microsoft.com/office/drawing/2014/main" id="{B43477AC-F1C0-4104-BB3A-538D6DD95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6" r="13743" b="-1"/>
          <a:stretch/>
        </p:blipFill>
        <p:spPr bwMode="auto">
          <a:xfrm>
            <a:off x="7102763" y="1775570"/>
            <a:ext cx="3793837" cy="330685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5573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373F4-CB30-4952-ABEB-0DF91D20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80474"/>
            <a:ext cx="9601200" cy="1143000"/>
          </a:xfrm>
        </p:spPr>
        <p:txBody>
          <a:bodyPr/>
          <a:lstStyle/>
          <a:p>
            <a:pPr algn="ctr"/>
            <a:r>
              <a:rPr lang="pt-PT" dirty="0"/>
              <a:t>Requisitos 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5230FCC-C14E-44C2-8219-17BAD1959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633119"/>
            <a:ext cx="4455695" cy="4117975"/>
          </a:xfrm>
        </p:spPr>
        <p:txBody>
          <a:bodyPr/>
          <a:lstStyle/>
          <a:p>
            <a:r>
              <a:rPr lang="pt-PT" dirty="0"/>
              <a:t>Requisitos funcionais:</a:t>
            </a:r>
          </a:p>
          <a:p>
            <a:pPr lvl="1"/>
            <a:r>
              <a:rPr lang="pt-PT" dirty="0"/>
              <a:t>Ecógrafo ou vídeo ecográfico</a:t>
            </a:r>
          </a:p>
          <a:p>
            <a:pPr lvl="1"/>
            <a:r>
              <a:rPr lang="pt-PT" dirty="0"/>
              <a:t>Computador</a:t>
            </a:r>
          </a:p>
          <a:p>
            <a:pPr lvl="1"/>
            <a:r>
              <a:rPr lang="pt-PT" dirty="0"/>
              <a:t>Profissional de Saúde</a:t>
            </a:r>
          </a:p>
          <a:p>
            <a:r>
              <a:rPr lang="pt-PT" dirty="0"/>
              <a:t>Requisitos não funcionais:</a:t>
            </a:r>
          </a:p>
          <a:p>
            <a:pPr lvl="1"/>
            <a:r>
              <a:rPr lang="pt-PT" dirty="0"/>
              <a:t>Usabilidade</a:t>
            </a:r>
          </a:p>
          <a:p>
            <a:pPr lvl="1"/>
            <a:r>
              <a:rPr lang="pt-PT" dirty="0"/>
              <a:t>Implementação, algoritmos específicos para vídeos com bastante ruído(Lucas </a:t>
            </a:r>
            <a:r>
              <a:rPr lang="pt-PT" dirty="0" err="1"/>
              <a:t>Kanade</a:t>
            </a:r>
            <a:r>
              <a:rPr lang="pt-PT" dirty="0"/>
              <a:t> e </a:t>
            </a:r>
            <a:r>
              <a:rPr lang="pt-PT" u="sng" dirty="0" err="1"/>
              <a:t>Optical</a:t>
            </a:r>
            <a:r>
              <a:rPr lang="pt-PT" dirty="0"/>
              <a:t> </a:t>
            </a:r>
            <a:r>
              <a:rPr lang="pt-PT" dirty="0" err="1"/>
              <a:t>Flow</a:t>
            </a:r>
            <a:r>
              <a:rPr lang="pt-PT" dirty="0"/>
              <a:t>).</a:t>
            </a:r>
          </a:p>
          <a:p>
            <a:pPr lvl="1"/>
            <a:r>
              <a:rPr lang="pt-PT" dirty="0"/>
              <a:t>Performance.</a:t>
            </a:r>
          </a:p>
          <a:p>
            <a:pPr lvl="1"/>
            <a:r>
              <a:rPr lang="pt-PT" dirty="0"/>
              <a:t>Confiabilidade.</a:t>
            </a:r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2194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PT" dirty="0"/>
              <a:t>Arquitetura</a:t>
            </a:r>
          </a:p>
        </p:txBody>
      </p:sp>
      <p:pic>
        <p:nvPicPr>
          <p:cNvPr id="4" name="Imagem 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77023006-B3F3-4420-A921-C895EB66C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32" y="2085402"/>
            <a:ext cx="7012344" cy="344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B1E5FE-1D69-4903-BE70-6994831DE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Protótipo </a:t>
            </a:r>
            <a:endParaRPr lang="en-GB" dirty="0"/>
          </a:p>
        </p:txBody>
      </p:sp>
      <p:pic>
        <p:nvPicPr>
          <p:cNvPr id="4" name="Imagem 3" descr="Uma imagem com monitor, fotografia, televisão, ecrã&#10;&#10;Descrição gerada automaticamente">
            <a:extLst>
              <a:ext uri="{FF2B5EF4-FFF2-40B4-BE49-F238E27FC236}">
                <a16:creationId xmlns:a16="http://schemas.microsoft.com/office/drawing/2014/main" id="{8808D241-3FB5-4128-B865-AF0A40153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637" y="1813415"/>
            <a:ext cx="4246418" cy="34236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199120F-6819-4E45-90A5-F80F830E95A3}"/>
              </a:ext>
            </a:extLst>
          </p:cNvPr>
          <p:cNvSpPr txBox="1"/>
          <p:nvPr/>
        </p:nvSpPr>
        <p:spPr>
          <a:xfrm>
            <a:off x="2828637" y="5333999"/>
            <a:ext cx="3592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Protótipo da identificação e seguimento do nervo.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68282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33C7E-5129-41B2-9FBE-B997CD8B0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err="1"/>
              <a:t>Webgrafia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4CC39B5-B38B-47F0-9420-5D448B954D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9324474" cy="4117975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https://www.researchgate.net/figure/Echocardiograms-with-superimposed-motion-information-after-infarction-a-Estimated_fig9_7912406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https://www.ua.pt/essua/page/2055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46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stilo Empresarial com uma Linha Vermelha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459412_TF03031023" id="{EE8E7D53-3B33-49E7-9547-BEF698E66813}" vid="{5E7F4FB8-D04F-48DA-A121-9FC2B85B7C33}"/>
    </a:ext>
  </a:extLst>
</a:theme>
</file>

<file path=ppt/theme/theme2.xml><?xml version="1.0" encoding="utf-8"?>
<a:theme xmlns:a="http://schemas.openxmlformats.org/drawingml/2006/main" name="Tema do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300</Words>
  <Application>Microsoft Office PowerPoint</Application>
  <PresentationFormat>Ecrã Panorâmico</PresentationFormat>
  <Paragraphs>48</Paragraphs>
  <Slides>8</Slides>
  <Notes>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1" baseType="lpstr">
      <vt:lpstr>Arial</vt:lpstr>
      <vt:lpstr>Cambria</vt:lpstr>
      <vt:lpstr>Estilo Empresarial com uma Linha Vermelha 16x9</vt:lpstr>
      <vt:lpstr>UltraSound</vt:lpstr>
      <vt:lpstr>OBJETIVOS</vt:lpstr>
      <vt:lpstr>Trabalho relacionado(SOA)</vt:lpstr>
      <vt:lpstr>Recolha de Requisitos </vt:lpstr>
      <vt:lpstr>Requisitos </vt:lpstr>
      <vt:lpstr>Arquitetura</vt:lpstr>
      <vt:lpstr>Protótipo </vt:lpstr>
      <vt:lpstr>Webgrafia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UltraSound</dc:title>
  <dc:creator>pedro99alves@gmail.com</dc:creator>
  <cp:lastModifiedBy>pedro99alves@gmail.com</cp:lastModifiedBy>
  <cp:revision>3</cp:revision>
  <dcterms:created xsi:type="dcterms:W3CDTF">2020-03-10T20:08:02Z</dcterms:created>
  <dcterms:modified xsi:type="dcterms:W3CDTF">2020-03-10T20:30:05Z</dcterms:modified>
</cp:coreProperties>
</file>